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28" r:id="rId2"/>
  </p:sldIdLst>
  <p:sldSz cx="12192000" cy="6858000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A9628"/>
    <a:srgbClr val="64AFE1"/>
    <a:srgbClr val="A0A0A5"/>
    <a:srgbClr val="644080"/>
    <a:srgbClr val="916E0F"/>
    <a:srgbClr val="505054"/>
    <a:srgbClr val="265C80"/>
    <a:srgbClr val="007580"/>
    <a:srgbClr val="B9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3" autoAdjust="0"/>
    <p:restoredTop sz="86401" autoAdjust="0"/>
  </p:normalViewPr>
  <p:slideViewPr>
    <p:cSldViewPr snapToGrid="0">
      <p:cViewPr varScale="1">
        <p:scale>
          <a:sx n="103" d="100"/>
          <a:sy n="103" d="100"/>
        </p:scale>
        <p:origin x="115" y="2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09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6308-38FF-402B-9E36-51BBB25E7D26}" type="datetimeFigureOut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2024/1/15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1D87E-2EB7-45FA-8FE3-99DFA8919379}" type="slidenum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217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172BACF-FA00-4269-9C0F-923C840B16F5}" type="datetimeFigureOut">
              <a:rPr lang="ja-JP" altLang="en-US" smtClean="0"/>
              <a:pPr/>
              <a:t>2024/1/15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AC4037A-B536-44D6-B5B0-1AAC451E913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458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4037A-B536-44D6-B5B0-1AAC451E913D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863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80440"/>
          </a:xfrm>
          <a:prstGeom prst="rect">
            <a:avLst/>
          </a:prstGeom>
        </p:spPr>
      </p:pic>
      <p:sp>
        <p:nvSpPr>
          <p:cNvPr id="1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11437882" cy="749165"/>
          </a:xfrm>
          <a:prstGeom prst="rect">
            <a:avLst/>
          </a:prstGeom>
          <a:noFill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n-lt"/>
                <a:ea typeface="+mj-ea"/>
              </a:defRPr>
            </a:lvl1pPr>
          </a:lstStyle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スライド番号プレースホルダー 2"/>
          <p:cNvSpPr txBox="1">
            <a:spLocks/>
          </p:cNvSpPr>
          <p:nvPr userDrawn="1"/>
        </p:nvSpPr>
        <p:spPr>
          <a:xfrm>
            <a:off x="11638340" y="6430902"/>
            <a:ext cx="4169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marL="0" algn="r" defTabSz="914228" rtl="0" eaLnBrk="1" latinLnBrk="0" hangingPunct="1">
              <a:defRPr kumimoji="0" lang="ja-JP" altLang="en-US" sz="1100" kern="1200" smtClean="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tabLst>
                <a:tab pos="568218" algn="ctr"/>
                <a:tab pos="857089" algn="l"/>
                <a:tab pos="1088820" algn="l"/>
              </a:tabLst>
            </a:pPr>
            <a:fld id="{C0A530F1-D8C6-4A93-9917-2C1FE34DC798}" type="slidenum">
              <a:rPr lang="en-US" altLang="ja-JP" smtClean="0">
                <a:latin typeface="+mn-lt"/>
                <a:ea typeface="+mn-ea"/>
                <a:cs typeface="Segoe UI" panose="020B0502040204020203" pitchFamily="34" charset="0"/>
              </a:rPr>
              <a:pPr eaLnBrk="0" hangingPunct="0">
                <a:tabLst>
                  <a:tab pos="568218" algn="ctr"/>
                  <a:tab pos="857089" algn="l"/>
                  <a:tab pos="1088820" algn="l"/>
                </a:tabLst>
              </a:pPr>
              <a:t>‹#›</a:t>
            </a:fld>
            <a:endParaRPr lang="en-US" altLang="ja-JP" dirty="0">
              <a:latin typeface="+mn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0" name="フッター プレースホルダー 3"/>
          <p:cNvSpPr txBox="1">
            <a:spLocks/>
          </p:cNvSpPr>
          <p:nvPr userDrawn="1"/>
        </p:nvSpPr>
        <p:spPr bwMode="auto">
          <a:xfrm>
            <a:off x="9421883" y="6557529"/>
            <a:ext cx="229069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Segoe UI" pitchFamily="34" charset="0"/>
              </a:rPr>
              <a:t>© Toshiba Digital Marketing Initiative Corporation</a:t>
            </a:r>
            <a:endParaRPr kumimoji="0" lang="ja-JP" altLang="ja-JP" sz="800" kern="1200" dirty="0">
              <a:solidFill>
                <a:srgbClr val="000000"/>
              </a:solidFill>
              <a:effectLst/>
              <a:latin typeface="+mn-lt"/>
              <a:ea typeface="+mn-ea"/>
              <a:cs typeface="Segoe UI" pitchFamily="34" charset="0"/>
            </a:endParaRPr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4"/>
          </p:nvPr>
        </p:nvSpPr>
        <p:spPr>
          <a:xfrm>
            <a:off x="472333" y="989477"/>
            <a:ext cx="11247333" cy="58821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600">
                <a:latin typeface="+mn-lt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376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8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9DA121E8-092F-4F01-80BE-DA2E470BAE03}"/>
              </a:ext>
            </a:extLst>
          </p:cNvPr>
          <p:cNvCxnSpPr>
            <a:cxnSpLocks/>
          </p:cNvCxnSpPr>
          <p:nvPr/>
        </p:nvCxnSpPr>
        <p:spPr>
          <a:xfrm>
            <a:off x="9011478" y="1122691"/>
            <a:ext cx="0" cy="5555427"/>
          </a:xfrm>
          <a:prstGeom prst="line">
            <a:avLst/>
          </a:prstGeom>
          <a:ln>
            <a:solidFill>
              <a:srgbClr val="64AFE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0DE126E5-F212-43D5-B35F-8CA786DF8883}"/>
              </a:ext>
            </a:extLst>
          </p:cNvPr>
          <p:cNvCxnSpPr>
            <a:cxnSpLocks/>
          </p:cNvCxnSpPr>
          <p:nvPr/>
        </p:nvCxnSpPr>
        <p:spPr>
          <a:xfrm>
            <a:off x="10997032" y="1122691"/>
            <a:ext cx="0" cy="5555427"/>
          </a:xfrm>
          <a:prstGeom prst="line">
            <a:avLst/>
          </a:prstGeom>
          <a:ln>
            <a:solidFill>
              <a:srgbClr val="64AFE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9DDC7813-119A-409C-8AC6-CF90FEC30090}"/>
              </a:ext>
            </a:extLst>
          </p:cNvPr>
          <p:cNvCxnSpPr>
            <a:cxnSpLocks/>
          </p:cNvCxnSpPr>
          <p:nvPr/>
        </p:nvCxnSpPr>
        <p:spPr>
          <a:xfrm>
            <a:off x="1083538" y="1122691"/>
            <a:ext cx="0" cy="5555427"/>
          </a:xfrm>
          <a:prstGeom prst="line">
            <a:avLst/>
          </a:prstGeom>
          <a:ln>
            <a:solidFill>
              <a:srgbClr val="64AFE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B93F71F8-C161-478B-BE28-A5AB7170BD85}"/>
              </a:ext>
            </a:extLst>
          </p:cNvPr>
          <p:cNvCxnSpPr>
            <a:cxnSpLocks/>
          </p:cNvCxnSpPr>
          <p:nvPr/>
        </p:nvCxnSpPr>
        <p:spPr>
          <a:xfrm>
            <a:off x="3069735" y="1122691"/>
            <a:ext cx="0" cy="5555427"/>
          </a:xfrm>
          <a:prstGeom prst="line">
            <a:avLst/>
          </a:prstGeom>
          <a:ln>
            <a:solidFill>
              <a:srgbClr val="64AFE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9271D8A2-9F87-41DB-A3ED-65456E8597D7}"/>
              </a:ext>
            </a:extLst>
          </p:cNvPr>
          <p:cNvCxnSpPr>
            <a:cxnSpLocks/>
          </p:cNvCxnSpPr>
          <p:nvPr/>
        </p:nvCxnSpPr>
        <p:spPr>
          <a:xfrm>
            <a:off x="5025951" y="1122691"/>
            <a:ext cx="0" cy="5555427"/>
          </a:xfrm>
          <a:prstGeom prst="line">
            <a:avLst/>
          </a:prstGeom>
          <a:ln>
            <a:solidFill>
              <a:srgbClr val="64AFE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ADF6E51A-12CD-4EE6-82B5-4A01812FE3AC}"/>
              </a:ext>
            </a:extLst>
          </p:cNvPr>
          <p:cNvCxnSpPr>
            <a:cxnSpLocks/>
          </p:cNvCxnSpPr>
          <p:nvPr/>
        </p:nvCxnSpPr>
        <p:spPr>
          <a:xfrm>
            <a:off x="7017215" y="1122691"/>
            <a:ext cx="0" cy="5555427"/>
          </a:xfrm>
          <a:prstGeom prst="line">
            <a:avLst/>
          </a:prstGeom>
          <a:ln>
            <a:solidFill>
              <a:srgbClr val="64AFE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FEF93A-D259-4D7E-AB53-32DDC934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サンプル：施策ロードマップ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9F2A05-022A-4608-9BBF-70F674DF6EAD}"/>
              </a:ext>
            </a:extLst>
          </p:cNvPr>
          <p:cNvSpPr/>
          <p:nvPr/>
        </p:nvSpPr>
        <p:spPr>
          <a:xfrm>
            <a:off x="1084600" y="898499"/>
            <a:ext cx="1940118" cy="247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12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043B270-ABBA-41C8-A67A-E69E8EAFB3BC}"/>
              </a:ext>
            </a:extLst>
          </p:cNvPr>
          <p:cNvSpPr/>
          <p:nvPr/>
        </p:nvSpPr>
        <p:spPr>
          <a:xfrm>
            <a:off x="3065416" y="898499"/>
            <a:ext cx="1940118" cy="247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01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64AA96-85B7-498C-9CE2-A570AFA3DD49}"/>
              </a:ext>
            </a:extLst>
          </p:cNvPr>
          <p:cNvSpPr/>
          <p:nvPr/>
        </p:nvSpPr>
        <p:spPr>
          <a:xfrm>
            <a:off x="5054302" y="898499"/>
            <a:ext cx="1940118" cy="247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02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F16890A-2DBA-430F-A2CD-FE28E387002A}"/>
              </a:ext>
            </a:extLst>
          </p:cNvPr>
          <p:cNvSpPr/>
          <p:nvPr/>
        </p:nvSpPr>
        <p:spPr>
          <a:xfrm>
            <a:off x="7043190" y="898499"/>
            <a:ext cx="1940118" cy="247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03</a:t>
            </a:r>
            <a:endParaRPr kumimoji="1" lang="ja-JP" altLang="en-US" dirty="0"/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79ECE681-C26A-40F7-BE2D-CF031DE934F7}"/>
              </a:ext>
            </a:extLst>
          </p:cNvPr>
          <p:cNvSpPr/>
          <p:nvPr/>
        </p:nvSpPr>
        <p:spPr>
          <a:xfrm>
            <a:off x="1103955" y="1830167"/>
            <a:ext cx="5905143" cy="28923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マーケティング活動立ち上げ（導入期）</a:t>
            </a:r>
          </a:p>
        </p:txBody>
      </p:sp>
      <p:sp>
        <p:nvSpPr>
          <p:cNvPr id="12" name="矢印: 五方向 11">
            <a:extLst>
              <a:ext uri="{FF2B5EF4-FFF2-40B4-BE49-F238E27FC236}">
                <a16:creationId xmlns:a16="http://schemas.microsoft.com/office/drawing/2014/main" id="{EE60BF2F-6348-420B-873C-16C301F0C56A}"/>
              </a:ext>
            </a:extLst>
          </p:cNvPr>
          <p:cNvSpPr/>
          <p:nvPr/>
        </p:nvSpPr>
        <p:spPr>
          <a:xfrm>
            <a:off x="7058417" y="1830167"/>
            <a:ext cx="5133584" cy="28923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マーケティング活動本格化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310515E-56AD-45AE-AF4E-5C362D79CAC3}"/>
              </a:ext>
            </a:extLst>
          </p:cNvPr>
          <p:cNvSpPr/>
          <p:nvPr/>
        </p:nvSpPr>
        <p:spPr>
          <a:xfrm>
            <a:off x="161737" y="2233869"/>
            <a:ext cx="861873" cy="1479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Web</a:t>
            </a:r>
            <a:endParaRPr kumimoji="1" lang="ja-JP" altLang="en-US" sz="16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914A7BD-497E-40FE-B014-C33EC8B7DAA5}"/>
              </a:ext>
            </a:extLst>
          </p:cNvPr>
          <p:cNvSpPr/>
          <p:nvPr/>
        </p:nvSpPr>
        <p:spPr>
          <a:xfrm>
            <a:off x="532053" y="3772923"/>
            <a:ext cx="491557" cy="5427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MA</a:t>
            </a:r>
            <a:endParaRPr kumimoji="1" lang="ja-JP" altLang="en-US" sz="16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AFD34D1-CEF6-4C61-AC4E-3219A0E7A04A}"/>
              </a:ext>
            </a:extLst>
          </p:cNvPr>
          <p:cNvSpPr/>
          <p:nvPr/>
        </p:nvSpPr>
        <p:spPr>
          <a:xfrm>
            <a:off x="161737" y="5521834"/>
            <a:ext cx="861873" cy="818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分析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2903842-E100-40AF-BBB7-A14162C90DAE}"/>
              </a:ext>
            </a:extLst>
          </p:cNvPr>
          <p:cNvGrpSpPr/>
          <p:nvPr/>
        </p:nvGrpSpPr>
        <p:grpSpPr>
          <a:xfrm>
            <a:off x="161737" y="3772923"/>
            <a:ext cx="861873" cy="1675147"/>
            <a:chOff x="161737" y="3772923"/>
            <a:chExt cx="861873" cy="193084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1A540E5B-7C0A-4A58-A667-B94F09C2CE82}"/>
                </a:ext>
              </a:extLst>
            </p:cNvPr>
            <p:cNvSpPr/>
            <p:nvPr/>
          </p:nvSpPr>
          <p:spPr>
            <a:xfrm>
              <a:off x="161737" y="3772923"/>
              <a:ext cx="312599" cy="12637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1A8AE74-50E1-4E5C-B1C5-4D916690C592}"/>
                </a:ext>
              </a:extLst>
            </p:cNvPr>
            <p:cNvSpPr/>
            <p:nvPr/>
          </p:nvSpPr>
          <p:spPr>
            <a:xfrm>
              <a:off x="161737" y="4439992"/>
              <a:ext cx="861873" cy="12637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/>
                <a:t>施策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52B0BA76-CD78-4585-BAF1-720185AA99E8}"/>
                </a:ext>
              </a:extLst>
            </p:cNvPr>
            <p:cNvSpPr/>
            <p:nvPr/>
          </p:nvSpPr>
          <p:spPr>
            <a:xfrm>
              <a:off x="174768" y="4398495"/>
              <a:ext cx="291600" cy="13591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48735F4-51CF-4687-8986-6238EF0C5523}"/>
              </a:ext>
            </a:extLst>
          </p:cNvPr>
          <p:cNvSpPr/>
          <p:nvPr/>
        </p:nvSpPr>
        <p:spPr>
          <a:xfrm>
            <a:off x="161737" y="6421745"/>
            <a:ext cx="861873" cy="338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伴走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B740C7B-1C9D-4220-97D8-DE3B464A9027}"/>
              </a:ext>
            </a:extLst>
          </p:cNvPr>
          <p:cNvSpPr txBox="1"/>
          <p:nvPr/>
        </p:nvSpPr>
        <p:spPr>
          <a:xfrm>
            <a:off x="1084600" y="2233869"/>
            <a:ext cx="128753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/>
              <a:t>資料</a:t>
            </a:r>
            <a:r>
              <a:rPr kumimoji="1" lang="en-US" altLang="ja-JP" sz="1400" dirty="0"/>
              <a:t>DL</a:t>
            </a:r>
            <a:r>
              <a:rPr lang="ja-JP" altLang="en-US" sz="1400" dirty="0"/>
              <a:t>フォーム</a:t>
            </a:r>
            <a:endParaRPr kumimoji="1" lang="ja-JP" altLang="en-US" sz="1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88633F9-2257-42B8-A235-192A45A14CD2}"/>
              </a:ext>
            </a:extLst>
          </p:cNvPr>
          <p:cNvSpPr txBox="1"/>
          <p:nvPr/>
        </p:nvSpPr>
        <p:spPr>
          <a:xfrm>
            <a:off x="7488006" y="2240261"/>
            <a:ext cx="1096724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事例</a:t>
            </a:r>
            <a:endParaRPr kumimoji="1" lang="ja-JP" altLang="en-US" sz="14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60D9C99-020D-4403-B9D0-59B3136FF8F8}"/>
              </a:ext>
            </a:extLst>
          </p:cNvPr>
          <p:cNvSpPr txBox="1"/>
          <p:nvPr/>
        </p:nvSpPr>
        <p:spPr>
          <a:xfrm>
            <a:off x="1587010" y="2618341"/>
            <a:ext cx="989806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ホワイトペーパー（用語・業界動向）／</a:t>
            </a:r>
            <a:r>
              <a:rPr kumimoji="1" lang="en-US" altLang="ja-JP" sz="1400" dirty="0"/>
              <a:t>DL</a:t>
            </a:r>
            <a:r>
              <a:rPr kumimoji="1" lang="ja-JP" altLang="en-US" sz="1400" dirty="0"/>
              <a:t>コンテンツ拡充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CEBDFEC-B439-42CF-9517-22CA4EF8115B}"/>
              </a:ext>
            </a:extLst>
          </p:cNvPr>
          <p:cNvSpPr txBox="1"/>
          <p:nvPr/>
        </p:nvSpPr>
        <p:spPr>
          <a:xfrm>
            <a:off x="9459150" y="2240261"/>
            <a:ext cx="1096724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事例</a:t>
            </a:r>
            <a:endParaRPr kumimoji="1" lang="ja-JP" altLang="en-US" sz="14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613D56E-9954-4DC9-956F-A923E1D0B000}"/>
              </a:ext>
            </a:extLst>
          </p:cNvPr>
          <p:cNvSpPr txBox="1"/>
          <p:nvPr/>
        </p:nvSpPr>
        <p:spPr>
          <a:xfrm>
            <a:off x="5098969" y="2962869"/>
            <a:ext cx="1905255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動画説明コンテンツ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DC8C415-2482-43E0-92CC-58E4FE95DE72}"/>
              </a:ext>
            </a:extLst>
          </p:cNvPr>
          <p:cNvSpPr txBox="1"/>
          <p:nvPr/>
        </p:nvSpPr>
        <p:spPr>
          <a:xfrm>
            <a:off x="3080854" y="2233869"/>
            <a:ext cx="902811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/>
              <a:t>新着情報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CF97A5-D35F-4B65-8DF6-4331F40A0D7B}"/>
              </a:ext>
            </a:extLst>
          </p:cNvPr>
          <p:cNvSpPr txBox="1"/>
          <p:nvPr/>
        </p:nvSpPr>
        <p:spPr>
          <a:xfrm>
            <a:off x="3064205" y="3302042"/>
            <a:ext cx="9058107" cy="25391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/>
              <a:t>細部チューニング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B770FCB-4E7A-423C-91DE-61073FF773CF}"/>
              </a:ext>
            </a:extLst>
          </p:cNvPr>
          <p:cNvSpPr txBox="1"/>
          <p:nvPr/>
        </p:nvSpPr>
        <p:spPr>
          <a:xfrm>
            <a:off x="1088001" y="4812183"/>
            <a:ext cx="5874382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広告出稿（</a:t>
            </a:r>
            <a:r>
              <a:rPr kumimoji="1" lang="en-US" altLang="ja-JP" sz="1400" dirty="0"/>
              <a:t>Phase1</a:t>
            </a:r>
            <a:r>
              <a:rPr kumimoji="1" lang="ja-JP" altLang="en-US" sz="1400" dirty="0"/>
              <a:t>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A0D1D67-C522-421A-9F95-E1D7AD5B1CD4}"/>
              </a:ext>
            </a:extLst>
          </p:cNvPr>
          <p:cNvSpPr txBox="1"/>
          <p:nvPr/>
        </p:nvSpPr>
        <p:spPr>
          <a:xfrm>
            <a:off x="1106334" y="5517039"/>
            <a:ext cx="1940117" cy="27699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accent1"/>
                </a:solidFill>
              </a:rPr>
              <a:t>レポート設計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AF2E237-6A32-471D-912B-C854C281C888}"/>
              </a:ext>
            </a:extLst>
          </p:cNvPr>
          <p:cNvSpPr/>
          <p:nvPr/>
        </p:nvSpPr>
        <p:spPr>
          <a:xfrm>
            <a:off x="5155184" y="5951851"/>
            <a:ext cx="142406" cy="1424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D67AB1-6969-4880-B071-E328ACAB9AD7}"/>
              </a:ext>
            </a:extLst>
          </p:cNvPr>
          <p:cNvSpPr/>
          <p:nvPr/>
        </p:nvSpPr>
        <p:spPr>
          <a:xfrm>
            <a:off x="7151159" y="5951851"/>
            <a:ext cx="142406" cy="1424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E3AF053-3C61-4165-BCA8-3FDC0DA77E57}"/>
              </a:ext>
            </a:extLst>
          </p:cNvPr>
          <p:cNvSpPr txBox="1"/>
          <p:nvPr/>
        </p:nvSpPr>
        <p:spPr>
          <a:xfrm>
            <a:off x="2479803" y="590551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月次報告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B58DDF-EFA9-47FD-BBF8-A8DCF48D873E}"/>
              </a:ext>
            </a:extLst>
          </p:cNvPr>
          <p:cNvSpPr txBox="1"/>
          <p:nvPr/>
        </p:nvSpPr>
        <p:spPr>
          <a:xfrm>
            <a:off x="3801535" y="5870536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accent1"/>
                </a:solidFill>
              </a:rPr>
              <a:t>PDCA</a:t>
            </a:r>
            <a:endParaRPr kumimoji="1" lang="ja-JP" altLang="en-US" sz="1200" dirty="0">
              <a:solidFill>
                <a:schemeClr val="accent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A46BDE37-77C7-4F81-AA6C-9D9EFA7314D7}"/>
              </a:ext>
            </a:extLst>
          </p:cNvPr>
          <p:cNvSpPr txBox="1"/>
          <p:nvPr/>
        </p:nvSpPr>
        <p:spPr>
          <a:xfrm>
            <a:off x="5741895" y="5870536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accent1"/>
                </a:solidFill>
              </a:rPr>
              <a:t>PDCA</a:t>
            </a:r>
            <a:endParaRPr kumimoji="1" lang="ja-JP" altLang="en-US" sz="1200" dirty="0">
              <a:solidFill>
                <a:schemeClr val="accent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EBED232-A51A-4F23-8FF5-60D0F7C28A7E}"/>
              </a:ext>
            </a:extLst>
          </p:cNvPr>
          <p:cNvSpPr txBox="1"/>
          <p:nvPr/>
        </p:nvSpPr>
        <p:spPr>
          <a:xfrm>
            <a:off x="7060792" y="4812183"/>
            <a:ext cx="5061529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広告出稿（</a:t>
            </a:r>
            <a:r>
              <a:rPr kumimoji="1" lang="en-US" altLang="ja-JP" sz="1400" dirty="0"/>
              <a:t>Phase2</a:t>
            </a:r>
            <a:endParaRPr kumimoji="1" lang="en-US" altLang="ja-JP" sz="105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B69C7FF-8F66-4474-BB9B-C19223045FCD}"/>
              </a:ext>
            </a:extLst>
          </p:cNvPr>
          <p:cNvSpPr txBox="1"/>
          <p:nvPr/>
        </p:nvSpPr>
        <p:spPr>
          <a:xfrm>
            <a:off x="5700499" y="4452419"/>
            <a:ext cx="1261884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dirty="0"/>
              <a:t>広告詳細設計</a:t>
            </a:r>
          </a:p>
        </p:txBody>
      </p:sp>
      <p:sp>
        <p:nvSpPr>
          <p:cNvPr id="45" name="Freeform 1121">
            <a:extLst>
              <a:ext uri="{FF2B5EF4-FFF2-40B4-BE49-F238E27FC236}">
                <a16:creationId xmlns:a16="http://schemas.microsoft.com/office/drawing/2014/main" id="{3AF73FC7-75D3-43BE-B559-65E194D27580}"/>
              </a:ext>
            </a:extLst>
          </p:cNvPr>
          <p:cNvSpPr>
            <a:spLocks noEditPoints="1"/>
          </p:cNvSpPr>
          <p:nvPr/>
        </p:nvSpPr>
        <p:spPr bwMode="auto">
          <a:xfrm>
            <a:off x="5592912" y="3946217"/>
            <a:ext cx="330494" cy="231268"/>
          </a:xfrm>
          <a:custGeom>
            <a:avLst/>
            <a:gdLst>
              <a:gd name="T0" fmla="*/ 162 w 179"/>
              <a:gd name="T1" fmla="*/ 0 h 125"/>
              <a:gd name="T2" fmla="*/ 17 w 179"/>
              <a:gd name="T3" fmla="*/ 0 h 125"/>
              <a:gd name="T4" fmla="*/ 0 w 179"/>
              <a:gd name="T5" fmla="*/ 17 h 125"/>
              <a:gd name="T6" fmla="*/ 0 w 179"/>
              <a:gd name="T7" fmla="*/ 108 h 125"/>
              <a:gd name="T8" fmla="*/ 5 w 179"/>
              <a:gd name="T9" fmla="*/ 120 h 125"/>
              <a:gd name="T10" fmla="*/ 17 w 179"/>
              <a:gd name="T11" fmla="*/ 125 h 125"/>
              <a:gd name="T12" fmla="*/ 162 w 179"/>
              <a:gd name="T13" fmla="*/ 125 h 125"/>
              <a:gd name="T14" fmla="*/ 174 w 179"/>
              <a:gd name="T15" fmla="*/ 120 h 125"/>
              <a:gd name="T16" fmla="*/ 179 w 179"/>
              <a:gd name="T17" fmla="*/ 108 h 125"/>
              <a:gd name="T18" fmla="*/ 179 w 179"/>
              <a:gd name="T19" fmla="*/ 17 h 125"/>
              <a:gd name="T20" fmla="*/ 162 w 179"/>
              <a:gd name="T21" fmla="*/ 0 h 125"/>
              <a:gd name="T22" fmla="*/ 164 w 179"/>
              <a:gd name="T23" fmla="*/ 108 h 125"/>
              <a:gd name="T24" fmla="*/ 164 w 179"/>
              <a:gd name="T25" fmla="*/ 110 h 125"/>
              <a:gd name="T26" fmla="*/ 162 w 179"/>
              <a:gd name="T27" fmla="*/ 110 h 125"/>
              <a:gd name="T28" fmla="*/ 17 w 179"/>
              <a:gd name="T29" fmla="*/ 110 h 125"/>
              <a:gd name="T30" fmla="*/ 15 w 179"/>
              <a:gd name="T31" fmla="*/ 110 h 125"/>
              <a:gd name="T32" fmla="*/ 14 w 179"/>
              <a:gd name="T33" fmla="*/ 108 h 125"/>
              <a:gd name="T34" fmla="*/ 14 w 179"/>
              <a:gd name="T35" fmla="*/ 49 h 125"/>
              <a:gd name="T36" fmla="*/ 62 w 179"/>
              <a:gd name="T37" fmla="*/ 79 h 125"/>
              <a:gd name="T38" fmla="*/ 111 w 179"/>
              <a:gd name="T39" fmla="*/ 79 h 125"/>
              <a:gd name="T40" fmla="*/ 164 w 179"/>
              <a:gd name="T41" fmla="*/ 45 h 125"/>
              <a:gd name="T42" fmla="*/ 164 w 179"/>
              <a:gd name="T43" fmla="*/ 108 h 125"/>
              <a:gd name="T44" fmla="*/ 164 w 179"/>
              <a:gd name="T45" fmla="*/ 28 h 125"/>
              <a:gd name="T46" fmla="*/ 103 w 179"/>
              <a:gd name="T47" fmla="*/ 67 h 125"/>
              <a:gd name="T48" fmla="*/ 102 w 179"/>
              <a:gd name="T49" fmla="*/ 68 h 125"/>
              <a:gd name="T50" fmla="*/ 86 w 179"/>
              <a:gd name="T51" fmla="*/ 75 h 125"/>
              <a:gd name="T52" fmla="*/ 71 w 179"/>
              <a:gd name="T53" fmla="*/ 68 h 125"/>
              <a:gd name="T54" fmla="*/ 70 w 179"/>
              <a:gd name="T55" fmla="*/ 67 h 125"/>
              <a:gd name="T56" fmla="*/ 14 w 179"/>
              <a:gd name="T57" fmla="*/ 32 h 125"/>
              <a:gd name="T58" fmla="*/ 14 w 179"/>
              <a:gd name="T59" fmla="*/ 32 h 125"/>
              <a:gd name="T60" fmla="*/ 14 w 179"/>
              <a:gd name="T61" fmla="*/ 17 h 125"/>
              <a:gd name="T62" fmla="*/ 17 w 179"/>
              <a:gd name="T63" fmla="*/ 14 h 125"/>
              <a:gd name="T64" fmla="*/ 162 w 179"/>
              <a:gd name="T65" fmla="*/ 14 h 125"/>
              <a:gd name="T66" fmla="*/ 164 w 179"/>
              <a:gd name="T67" fmla="*/ 17 h 125"/>
              <a:gd name="T68" fmla="*/ 164 w 179"/>
              <a:gd name="T69" fmla="*/ 2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9" h="125">
                <a:moveTo>
                  <a:pt x="162" y="0"/>
                </a:move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12"/>
                  <a:pt x="2" y="117"/>
                  <a:pt x="5" y="120"/>
                </a:cubicBezTo>
                <a:cubicBezTo>
                  <a:pt x="8" y="123"/>
                  <a:pt x="12" y="125"/>
                  <a:pt x="17" y="125"/>
                </a:cubicBezTo>
                <a:cubicBezTo>
                  <a:pt x="162" y="125"/>
                  <a:pt x="162" y="125"/>
                  <a:pt x="162" y="125"/>
                </a:cubicBezTo>
                <a:cubicBezTo>
                  <a:pt x="166" y="125"/>
                  <a:pt x="171" y="123"/>
                  <a:pt x="174" y="120"/>
                </a:cubicBezTo>
                <a:cubicBezTo>
                  <a:pt x="177" y="117"/>
                  <a:pt x="179" y="112"/>
                  <a:pt x="179" y="108"/>
                </a:cubicBezTo>
                <a:cubicBezTo>
                  <a:pt x="179" y="17"/>
                  <a:pt x="179" y="17"/>
                  <a:pt x="179" y="17"/>
                </a:cubicBezTo>
                <a:cubicBezTo>
                  <a:pt x="179" y="8"/>
                  <a:pt x="171" y="0"/>
                  <a:pt x="162" y="0"/>
                </a:cubicBezTo>
                <a:close/>
                <a:moveTo>
                  <a:pt x="164" y="108"/>
                </a:moveTo>
                <a:cubicBezTo>
                  <a:pt x="164" y="109"/>
                  <a:pt x="164" y="109"/>
                  <a:pt x="164" y="110"/>
                </a:cubicBezTo>
                <a:cubicBezTo>
                  <a:pt x="163" y="110"/>
                  <a:pt x="163" y="110"/>
                  <a:pt x="162" y="110"/>
                </a:cubicBezTo>
                <a:cubicBezTo>
                  <a:pt x="17" y="110"/>
                  <a:pt x="17" y="110"/>
                  <a:pt x="17" y="110"/>
                </a:cubicBezTo>
                <a:cubicBezTo>
                  <a:pt x="16" y="110"/>
                  <a:pt x="15" y="110"/>
                  <a:pt x="15" y="110"/>
                </a:cubicBezTo>
                <a:cubicBezTo>
                  <a:pt x="15" y="109"/>
                  <a:pt x="14" y="109"/>
                  <a:pt x="14" y="108"/>
                </a:cubicBezTo>
                <a:cubicBezTo>
                  <a:pt x="14" y="49"/>
                  <a:pt x="14" y="49"/>
                  <a:pt x="14" y="49"/>
                </a:cubicBezTo>
                <a:cubicBezTo>
                  <a:pt x="30" y="58"/>
                  <a:pt x="62" y="79"/>
                  <a:pt x="62" y="79"/>
                </a:cubicBezTo>
                <a:cubicBezTo>
                  <a:pt x="76" y="92"/>
                  <a:pt x="97" y="92"/>
                  <a:pt x="111" y="79"/>
                </a:cubicBezTo>
                <a:cubicBezTo>
                  <a:pt x="111" y="79"/>
                  <a:pt x="147" y="56"/>
                  <a:pt x="164" y="45"/>
                </a:cubicBezTo>
                <a:lnTo>
                  <a:pt x="164" y="108"/>
                </a:lnTo>
                <a:close/>
                <a:moveTo>
                  <a:pt x="164" y="28"/>
                </a:moveTo>
                <a:cubicBezTo>
                  <a:pt x="103" y="67"/>
                  <a:pt x="103" y="67"/>
                  <a:pt x="103" y="67"/>
                </a:cubicBezTo>
                <a:cubicBezTo>
                  <a:pt x="102" y="68"/>
                  <a:pt x="102" y="68"/>
                  <a:pt x="102" y="68"/>
                </a:cubicBezTo>
                <a:cubicBezTo>
                  <a:pt x="98" y="72"/>
                  <a:pt x="92" y="75"/>
                  <a:pt x="86" y="75"/>
                </a:cubicBezTo>
                <a:cubicBezTo>
                  <a:pt x="81" y="75"/>
                  <a:pt x="75" y="72"/>
                  <a:pt x="71" y="68"/>
                </a:cubicBezTo>
                <a:cubicBezTo>
                  <a:pt x="71" y="68"/>
                  <a:pt x="70" y="68"/>
                  <a:pt x="70" y="67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6"/>
                  <a:pt x="16" y="14"/>
                  <a:pt x="17" y="14"/>
                </a:cubicBezTo>
                <a:cubicBezTo>
                  <a:pt x="162" y="14"/>
                  <a:pt x="162" y="14"/>
                  <a:pt x="162" y="14"/>
                </a:cubicBezTo>
                <a:cubicBezTo>
                  <a:pt x="163" y="14"/>
                  <a:pt x="164" y="16"/>
                  <a:pt x="164" y="17"/>
                </a:cubicBezTo>
                <a:lnTo>
                  <a:pt x="164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Freeform 1121">
            <a:extLst>
              <a:ext uri="{FF2B5EF4-FFF2-40B4-BE49-F238E27FC236}">
                <a16:creationId xmlns:a16="http://schemas.microsoft.com/office/drawing/2014/main" id="{D00572FF-4BB7-4157-9E85-3C4746CDC5F3}"/>
              </a:ext>
            </a:extLst>
          </p:cNvPr>
          <p:cNvSpPr>
            <a:spLocks noEditPoints="1"/>
          </p:cNvSpPr>
          <p:nvPr/>
        </p:nvSpPr>
        <p:spPr bwMode="auto">
          <a:xfrm>
            <a:off x="7519148" y="3946217"/>
            <a:ext cx="330494" cy="231268"/>
          </a:xfrm>
          <a:custGeom>
            <a:avLst/>
            <a:gdLst>
              <a:gd name="T0" fmla="*/ 162 w 179"/>
              <a:gd name="T1" fmla="*/ 0 h 125"/>
              <a:gd name="T2" fmla="*/ 17 w 179"/>
              <a:gd name="T3" fmla="*/ 0 h 125"/>
              <a:gd name="T4" fmla="*/ 0 w 179"/>
              <a:gd name="T5" fmla="*/ 17 h 125"/>
              <a:gd name="T6" fmla="*/ 0 w 179"/>
              <a:gd name="T7" fmla="*/ 108 h 125"/>
              <a:gd name="T8" fmla="*/ 5 w 179"/>
              <a:gd name="T9" fmla="*/ 120 h 125"/>
              <a:gd name="T10" fmla="*/ 17 w 179"/>
              <a:gd name="T11" fmla="*/ 125 h 125"/>
              <a:gd name="T12" fmla="*/ 162 w 179"/>
              <a:gd name="T13" fmla="*/ 125 h 125"/>
              <a:gd name="T14" fmla="*/ 174 w 179"/>
              <a:gd name="T15" fmla="*/ 120 h 125"/>
              <a:gd name="T16" fmla="*/ 179 w 179"/>
              <a:gd name="T17" fmla="*/ 108 h 125"/>
              <a:gd name="T18" fmla="*/ 179 w 179"/>
              <a:gd name="T19" fmla="*/ 17 h 125"/>
              <a:gd name="T20" fmla="*/ 162 w 179"/>
              <a:gd name="T21" fmla="*/ 0 h 125"/>
              <a:gd name="T22" fmla="*/ 164 w 179"/>
              <a:gd name="T23" fmla="*/ 108 h 125"/>
              <a:gd name="T24" fmla="*/ 164 w 179"/>
              <a:gd name="T25" fmla="*/ 110 h 125"/>
              <a:gd name="T26" fmla="*/ 162 w 179"/>
              <a:gd name="T27" fmla="*/ 110 h 125"/>
              <a:gd name="T28" fmla="*/ 17 w 179"/>
              <a:gd name="T29" fmla="*/ 110 h 125"/>
              <a:gd name="T30" fmla="*/ 15 w 179"/>
              <a:gd name="T31" fmla="*/ 110 h 125"/>
              <a:gd name="T32" fmla="*/ 14 w 179"/>
              <a:gd name="T33" fmla="*/ 108 h 125"/>
              <a:gd name="T34" fmla="*/ 14 w 179"/>
              <a:gd name="T35" fmla="*/ 49 h 125"/>
              <a:gd name="T36" fmla="*/ 62 w 179"/>
              <a:gd name="T37" fmla="*/ 79 h 125"/>
              <a:gd name="T38" fmla="*/ 111 w 179"/>
              <a:gd name="T39" fmla="*/ 79 h 125"/>
              <a:gd name="T40" fmla="*/ 164 w 179"/>
              <a:gd name="T41" fmla="*/ 45 h 125"/>
              <a:gd name="T42" fmla="*/ 164 w 179"/>
              <a:gd name="T43" fmla="*/ 108 h 125"/>
              <a:gd name="T44" fmla="*/ 164 w 179"/>
              <a:gd name="T45" fmla="*/ 28 h 125"/>
              <a:gd name="T46" fmla="*/ 103 w 179"/>
              <a:gd name="T47" fmla="*/ 67 h 125"/>
              <a:gd name="T48" fmla="*/ 102 w 179"/>
              <a:gd name="T49" fmla="*/ 68 h 125"/>
              <a:gd name="T50" fmla="*/ 86 w 179"/>
              <a:gd name="T51" fmla="*/ 75 h 125"/>
              <a:gd name="T52" fmla="*/ 71 w 179"/>
              <a:gd name="T53" fmla="*/ 68 h 125"/>
              <a:gd name="T54" fmla="*/ 70 w 179"/>
              <a:gd name="T55" fmla="*/ 67 h 125"/>
              <a:gd name="T56" fmla="*/ 14 w 179"/>
              <a:gd name="T57" fmla="*/ 32 h 125"/>
              <a:gd name="T58" fmla="*/ 14 w 179"/>
              <a:gd name="T59" fmla="*/ 32 h 125"/>
              <a:gd name="T60" fmla="*/ 14 w 179"/>
              <a:gd name="T61" fmla="*/ 17 h 125"/>
              <a:gd name="T62" fmla="*/ 17 w 179"/>
              <a:gd name="T63" fmla="*/ 14 h 125"/>
              <a:gd name="T64" fmla="*/ 162 w 179"/>
              <a:gd name="T65" fmla="*/ 14 h 125"/>
              <a:gd name="T66" fmla="*/ 164 w 179"/>
              <a:gd name="T67" fmla="*/ 17 h 125"/>
              <a:gd name="T68" fmla="*/ 164 w 179"/>
              <a:gd name="T69" fmla="*/ 2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9" h="125">
                <a:moveTo>
                  <a:pt x="162" y="0"/>
                </a:move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12"/>
                  <a:pt x="2" y="117"/>
                  <a:pt x="5" y="120"/>
                </a:cubicBezTo>
                <a:cubicBezTo>
                  <a:pt x="8" y="123"/>
                  <a:pt x="12" y="125"/>
                  <a:pt x="17" y="125"/>
                </a:cubicBezTo>
                <a:cubicBezTo>
                  <a:pt x="162" y="125"/>
                  <a:pt x="162" y="125"/>
                  <a:pt x="162" y="125"/>
                </a:cubicBezTo>
                <a:cubicBezTo>
                  <a:pt x="166" y="125"/>
                  <a:pt x="171" y="123"/>
                  <a:pt x="174" y="120"/>
                </a:cubicBezTo>
                <a:cubicBezTo>
                  <a:pt x="177" y="117"/>
                  <a:pt x="179" y="112"/>
                  <a:pt x="179" y="108"/>
                </a:cubicBezTo>
                <a:cubicBezTo>
                  <a:pt x="179" y="17"/>
                  <a:pt x="179" y="17"/>
                  <a:pt x="179" y="17"/>
                </a:cubicBezTo>
                <a:cubicBezTo>
                  <a:pt x="179" y="8"/>
                  <a:pt x="171" y="0"/>
                  <a:pt x="162" y="0"/>
                </a:cubicBezTo>
                <a:close/>
                <a:moveTo>
                  <a:pt x="164" y="108"/>
                </a:moveTo>
                <a:cubicBezTo>
                  <a:pt x="164" y="109"/>
                  <a:pt x="164" y="109"/>
                  <a:pt x="164" y="110"/>
                </a:cubicBezTo>
                <a:cubicBezTo>
                  <a:pt x="163" y="110"/>
                  <a:pt x="163" y="110"/>
                  <a:pt x="162" y="110"/>
                </a:cubicBezTo>
                <a:cubicBezTo>
                  <a:pt x="17" y="110"/>
                  <a:pt x="17" y="110"/>
                  <a:pt x="17" y="110"/>
                </a:cubicBezTo>
                <a:cubicBezTo>
                  <a:pt x="16" y="110"/>
                  <a:pt x="15" y="110"/>
                  <a:pt x="15" y="110"/>
                </a:cubicBezTo>
                <a:cubicBezTo>
                  <a:pt x="15" y="109"/>
                  <a:pt x="14" y="109"/>
                  <a:pt x="14" y="108"/>
                </a:cubicBezTo>
                <a:cubicBezTo>
                  <a:pt x="14" y="49"/>
                  <a:pt x="14" y="49"/>
                  <a:pt x="14" y="49"/>
                </a:cubicBezTo>
                <a:cubicBezTo>
                  <a:pt x="30" y="58"/>
                  <a:pt x="62" y="79"/>
                  <a:pt x="62" y="79"/>
                </a:cubicBezTo>
                <a:cubicBezTo>
                  <a:pt x="76" y="92"/>
                  <a:pt x="97" y="92"/>
                  <a:pt x="111" y="79"/>
                </a:cubicBezTo>
                <a:cubicBezTo>
                  <a:pt x="111" y="79"/>
                  <a:pt x="147" y="56"/>
                  <a:pt x="164" y="45"/>
                </a:cubicBezTo>
                <a:lnTo>
                  <a:pt x="164" y="108"/>
                </a:lnTo>
                <a:close/>
                <a:moveTo>
                  <a:pt x="164" y="28"/>
                </a:moveTo>
                <a:cubicBezTo>
                  <a:pt x="103" y="67"/>
                  <a:pt x="103" y="67"/>
                  <a:pt x="103" y="67"/>
                </a:cubicBezTo>
                <a:cubicBezTo>
                  <a:pt x="102" y="68"/>
                  <a:pt x="102" y="68"/>
                  <a:pt x="102" y="68"/>
                </a:cubicBezTo>
                <a:cubicBezTo>
                  <a:pt x="98" y="72"/>
                  <a:pt x="92" y="75"/>
                  <a:pt x="86" y="75"/>
                </a:cubicBezTo>
                <a:cubicBezTo>
                  <a:pt x="81" y="75"/>
                  <a:pt x="75" y="72"/>
                  <a:pt x="71" y="68"/>
                </a:cubicBezTo>
                <a:cubicBezTo>
                  <a:pt x="71" y="68"/>
                  <a:pt x="70" y="68"/>
                  <a:pt x="70" y="67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6"/>
                  <a:pt x="16" y="14"/>
                  <a:pt x="17" y="14"/>
                </a:cubicBezTo>
                <a:cubicBezTo>
                  <a:pt x="162" y="14"/>
                  <a:pt x="162" y="14"/>
                  <a:pt x="162" y="14"/>
                </a:cubicBezTo>
                <a:cubicBezTo>
                  <a:pt x="163" y="14"/>
                  <a:pt x="164" y="16"/>
                  <a:pt x="164" y="17"/>
                </a:cubicBezTo>
                <a:lnTo>
                  <a:pt x="164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" name="Freeform 1121">
            <a:extLst>
              <a:ext uri="{FF2B5EF4-FFF2-40B4-BE49-F238E27FC236}">
                <a16:creationId xmlns:a16="http://schemas.microsoft.com/office/drawing/2014/main" id="{BCD37FCC-2916-4F7D-B46D-1D35DE1F74D9}"/>
              </a:ext>
            </a:extLst>
          </p:cNvPr>
          <p:cNvSpPr>
            <a:spLocks noEditPoints="1"/>
          </p:cNvSpPr>
          <p:nvPr/>
        </p:nvSpPr>
        <p:spPr bwMode="auto">
          <a:xfrm>
            <a:off x="9580295" y="3946217"/>
            <a:ext cx="330494" cy="231268"/>
          </a:xfrm>
          <a:custGeom>
            <a:avLst/>
            <a:gdLst>
              <a:gd name="T0" fmla="*/ 162 w 179"/>
              <a:gd name="T1" fmla="*/ 0 h 125"/>
              <a:gd name="T2" fmla="*/ 17 w 179"/>
              <a:gd name="T3" fmla="*/ 0 h 125"/>
              <a:gd name="T4" fmla="*/ 0 w 179"/>
              <a:gd name="T5" fmla="*/ 17 h 125"/>
              <a:gd name="T6" fmla="*/ 0 w 179"/>
              <a:gd name="T7" fmla="*/ 108 h 125"/>
              <a:gd name="T8" fmla="*/ 5 w 179"/>
              <a:gd name="T9" fmla="*/ 120 h 125"/>
              <a:gd name="T10" fmla="*/ 17 w 179"/>
              <a:gd name="T11" fmla="*/ 125 h 125"/>
              <a:gd name="T12" fmla="*/ 162 w 179"/>
              <a:gd name="T13" fmla="*/ 125 h 125"/>
              <a:gd name="T14" fmla="*/ 174 w 179"/>
              <a:gd name="T15" fmla="*/ 120 h 125"/>
              <a:gd name="T16" fmla="*/ 179 w 179"/>
              <a:gd name="T17" fmla="*/ 108 h 125"/>
              <a:gd name="T18" fmla="*/ 179 w 179"/>
              <a:gd name="T19" fmla="*/ 17 h 125"/>
              <a:gd name="T20" fmla="*/ 162 w 179"/>
              <a:gd name="T21" fmla="*/ 0 h 125"/>
              <a:gd name="T22" fmla="*/ 164 w 179"/>
              <a:gd name="T23" fmla="*/ 108 h 125"/>
              <a:gd name="T24" fmla="*/ 164 w 179"/>
              <a:gd name="T25" fmla="*/ 110 h 125"/>
              <a:gd name="T26" fmla="*/ 162 w 179"/>
              <a:gd name="T27" fmla="*/ 110 h 125"/>
              <a:gd name="T28" fmla="*/ 17 w 179"/>
              <a:gd name="T29" fmla="*/ 110 h 125"/>
              <a:gd name="T30" fmla="*/ 15 w 179"/>
              <a:gd name="T31" fmla="*/ 110 h 125"/>
              <a:gd name="T32" fmla="*/ 14 w 179"/>
              <a:gd name="T33" fmla="*/ 108 h 125"/>
              <a:gd name="T34" fmla="*/ 14 w 179"/>
              <a:gd name="T35" fmla="*/ 49 h 125"/>
              <a:gd name="T36" fmla="*/ 62 w 179"/>
              <a:gd name="T37" fmla="*/ 79 h 125"/>
              <a:gd name="T38" fmla="*/ 111 w 179"/>
              <a:gd name="T39" fmla="*/ 79 h 125"/>
              <a:gd name="T40" fmla="*/ 164 w 179"/>
              <a:gd name="T41" fmla="*/ 45 h 125"/>
              <a:gd name="T42" fmla="*/ 164 w 179"/>
              <a:gd name="T43" fmla="*/ 108 h 125"/>
              <a:gd name="T44" fmla="*/ 164 w 179"/>
              <a:gd name="T45" fmla="*/ 28 h 125"/>
              <a:gd name="T46" fmla="*/ 103 w 179"/>
              <a:gd name="T47" fmla="*/ 67 h 125"/>
              <a:gd name="T48" fmla="*/ 102 w 179"/>
              <a:gd name="T49" fmla="*/ 68 h 125"/>
              <a:gd name="T50" fmla="*/ 86 w 179"/>
              <a:gd name="T51" fmla="*/ 75 h 125"/>
              <a:gd name="T52" fmla="*/ 71 w 179"/>
              <a:gd name="T53" fmla="*/ 68 h 125"/>
              <a:gd name="T54" fmla="*/ 70 w 179"/>
              <a:gd name="T55" fmla="*/ 67 h 125"/>
              <a:gd name="T56" fmla="*/ 14 w 179"/>
              <a:gd name="T57" fmla="*/ 32 h 125"/>
              <a:gd name="T58" fmla="*/ 14 w 179"/>
              <a:gd name="T59" fmla="*/ 32 h 125"/>
              <a:gd name="T60" fmla="*/ 14 w 179"/>
              <a:gd name="T61" fmla="*/ 17 h 125"/>
              <a:gd name="T62" fmla="*/ 17 w 179"/>
              <a:gd name="T63" fmla="*/ 14 h 125"/>
              <a:gd name="T64" fmla="*/ 162 w 179"/>
              <a:gd name="T65" fmla="*/ 14 h 125"/>
              <a:gd name="T66" fmla="*/ 164 w 179"/>
              <a:gd name="T67" fmla="*/ 17 h 125"/>
              <a:gd name="T68" fmla="*/ 164 w 179"/>
              <a:gd name="T69" fmla="*/ 2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9" h="125">
                <a:moveTo>
                  <a:pt x="162" y="0"/>
                </a:move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12"/>
                  <a:pt x="2" y="117"/>
                  <a:pt x="5" y="120"/>
                </a:cubicBezTo>
                <a:cubicBezTo>
                  <a:pt x="8" y="123"/>
                  <a:pt x="12" y="125"/>
                  <a:pt x="17" y="125"/>
                </a:cubicBezTo>
                <a:cubicBezTo>
                  <a:pt x="162" y="125"/>
                  <a:pt x="162" y="125"/>
                  <a:pt x="162" y="125"/>
                </a:cubicBezTo>
                <a:cubicBezTo>
                  <a:pt x="166" y="125"/>
                  <a:pt x="171" y="123"/>
                  <a:pt x="174" y="120"/>
                </a:cubicBezTo>
                <a:cubicBezTo>
                  <a:pt x="177" y="117"/>
                  <a:pt x="179" y="112"/>
                  <a:pt x="179" y="108"/>
                </a:cubicBezTo>
                <a:cubicBezTo>
                  <a:pt x="179" y="17"/>
                  <a:pt x="179" y="17"/>
                  <a:pt x="179" y="17"/>
                </a:cubicBezTo>
                <a:cubicBezTo>
                  <a:pt x="179" y="8"/>
                  <a:pt x="171" y="0"/>
                  <a:pt x="162" y="0"/>
                </a:cubicBezTo>
                <a:close/>
                <a:moveTo>
                  <a:pt x="164" y="108"/>
                </a:moveTo>
                <a:cubicBezTo>
                  <a:pt x="164" y="109"/>
                  <a:pt x="164" y="109"/>
                  <a:pt x="164" y="110"/>
                </a:cubicBezTo>
                <a:cubicBezTo>
                  <a:pt x="163" y="110"/>
                  <a:pt x="163" y="110"/>
                  <a:pt x="162" y="110"/>
                </a:cubicBezTo>
                <a:cubicBezTo>
                  <a:pt x="17" y="110"/>
                  <a:pt x="17" y="110"/>
                  <a:pt x="17" y="110"/>
                </a:cubicBezTo>
                <a:cubicBezTo>
                  <a:pt x="16" y="110"/>
                  <a:pt x="15" y="110"/>
                  <a:pt x="15" y="110"/>
                </a:cubicBezTo>
                <a:cubicBezTo>
                  <a:pt x="15" y="109"/>
                  <a:pt x="14" y="109"/>
                  <a:pt x="14" y="108"/>
                </a:cubicBezTo>
                <a:cubicBezTo>
                  <a:pt x="14" y="49"/>
                  <a:pt x="14" y="49"/>
                  <a:pt x="14" y="49"/>
                </a:cubicBezTo>
                <a:cubicBezTo>
                  <a:pt x="30" y="58"/>
                  <a:pt x="62" y="79"/>
                  <a:pt x="62" y="79"/>
                </a:cubicBezTo>
                <a:cubicBezTo>
                  <a:pt x="76" y="92"/>
                  <a:pt x="97" y="92"/>
                  <a:pt x="111" y="79"/>
                </a:cubicBezTo>
                <a:cubicBezTo>
                  <a:pt x="111" y="79"/>
                  <a:pt x="147" y="56"/>
                  <a:pt x="164" y="45"/>
                </a:cubicBezTo>
                <a:lnTo>
                  <a:pt x="164" y="108"/>
                </a:lnTo>
                <a:close/>
                <a:moveTo>
                  <a:pt x="164" y="28"/>
                </a:moveTo>
                <a:cubicBezTo>
                  <a:pt x="103" y="67"/>
                  <a:pt x="103" y="67"/>
                  <a:pt x="103" y="67"/>
                </a:cubicBezTo>
                <a:cubicBezTo>
                  <a:pt x="102" y="68"/>
                  <a:pt x="102" y="68"/>
                  <a:pt x="102" y="68"/>
                </a:cubicBezTo>
                <a:cubicBezTo>
                  <a:pt x="98" y="72"/>
                  <a:pt x="92" y="75"/>
                  <a:pt x="86" y="75"/>
                </a:cubicBezTo>
                <a:cubicBezTo>
                  <a:pt x="81" y="75"/>
                  <a:pt x="75" y="72"/>
                  <a:pt x="71" y="68"/>
                </a:cubicBezTo>
                <a:cubicBezTo>
                  <a:pt x="71" y="68"/>
                  <a:pt x="70" y="68"/>
                  <a:pt x="70" y="67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6"/>
                  <a:pt x="16" y="14"/>
                  <a:pt x="17" y="14"/>
                </a:cubicBezTo>
                <a:cubicBezTo>
                  <a:pt x="162" y="14"/>
                  <a:pt x="162" y="14"/>
                  <a:pt x="162" y="14"/>
                </a:cubicBezTo>
                <a:cubicBezTo>
                  <a:pt x="163" y="14"/>
                  <a:pt x="164" y="16"/>
                  <a:pt x="164" y="17"/>
                </a:cubicBezTo>
                <a:lnTo>
                  <a:pt x="164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8" name="矢印: 五方向 67">
            <a:extLst>
              <a:ext uri="{FF2B5EF4-FFF2-40B4-BE49-F238E27FC236}">
                <a16:creationId xmlns:a16="http://schemas.microsoft.com/office/drawing/2014/main" id="{B2E69C49-4930-4238-B012-74A5231E372A}"/>
              </a:ext>
            </a:extLst>
          </p:cNvPr>
          <p:cNvSpPr/>
          <p:nvPr/>
        </p:nvSpPr>
        <p:spPr>
          <a:xfrm>
            <a:off x="2438492" y="6498961"/>
            <a:ext cx="9683822" cy="179158"/>
          </a:xfrm>
          <a:prstGeom prst="homePlat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マーケティングマネジメント</a:t>
            </a:r>
            <a:endParaRPr kumimoji="1" lang="ja-JP" altLang="en-US" sz="1400" dirty="0"/>
          </a:p>
        </p:txBody>
      </p:sp>
      <p:sp>
        <p:nvSpPr>
          <p:cNvPr id="69" name="矢印: 五方向 68">
            <a:extLst>
              <a:ext uri="{FF2B5EF4-FFF2-40B4-BE49-F238E27FC236}">
                <a16:creationId xmlns:a16="http://schemas.microsoft.com/office/drawing/2014/main" id="{51BDC95E-F1FF-4726-924F-BED0793B0C4D}"/>
              </a:ext>
            </a:extLst>
          </p:cNvPr>
          <p:cNvSpPr/>
          <p:nvPr/>
        </p:nvSpPr>
        <p:spPr>
          <a:xfrm>
            <a:off x="9037453" y="4268216"/>
            <a:ext cx="3084863" cy="260694"/>
          </a:xfrm>
          <a:prstGeom prst="homePlat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パイプライン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5C9E7A9F-7A91-4FDB-A0F1-BD3EFD60E206}"/>
              </a:ext>
            </a:extLst>
          </p:cNvPr>
          <p:cNvSpPr txBox="1"/>
          <p:nvPr/>
        </p:nvSpPr>
        <p:spPr>
          <a:xfrm>
            <a:off x="7015890" y="5593794"/>
            <a:ext cx="1995585" cy="30777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データポータル構築</a:t>
            </a:r>
          </a:p>
        </p:txBody>
      </p:sp>
      <p:sp>
        <p:nvSpPr>
          <p:cNvPr id="79" name="Freeform 1121">
            <a:extLst>
              <a:ext uri="{FF2B5EF4-FFF2-40B4-BE49-F238E27FC236}">
                <a16:creationId xmlns:a16="http://schemas.microsoft.com/office/drawing/2014/main" id="{464CB06C-DBCF-4205-A5FC-9FD1D7536BD5}"/>
              </a:ext>
            </a:extLst>
          </p:cNvPr>
          <p:cNvSpPr>
            <a:spLocks noEditPoints="1"/>
          </p:cNvSpPr>
          <p:nvPr/>
        </p:nvSpPr>
        <p:spPr bwMode="auto">
          <a:xfrm>
            <a:off x="3367706" y="3946217"/>
            <a:ext cx="330494" cy="231268"/>
          </a:xfrm>
          <a:custGeom>
            <a:avLst/>
            <a:gdLst>
              <a:gd name="T0" fmla="*/ 162 w 179"/>
              <a:gd name="T1" fmla="*/ 0 h 125"/>
              <a:gd name="T2" fmla="*/ 17 w 179"/>
              <a:gd name="T3" fmla="*/ 0 h 125"/>
              <a:gd name="T4" fmla="*/ 0 w 179"/>
              <a:gd name="T5" fmla="*/ 17 h 125"/>
              <a:gd name="T6" fmla="*/ 0 w 179"/>
              <a:gd name="T7" fmla="*/ 108 h 125"/>
              <a:gd name="T8" fmla="*/ 5 w 179"/>
              <a:gd name="T9" fmla="*/ 120 h 125"/>
              <a:gd name="T10" fmla="*/ 17 w 179"/>
              <a:gd name="T11" fmla="*/ 125 h 125"/>
              <a:gd name="T12" fmla="*/ 162 w 179"/>
              <a:gd name="T13" fmla="*/ 125 h 125"/>
              <a:gd name="T14" fmla="*/ 174 w 179"/>
              <a:gd name="T15" fmla="*/ 120 h 125"/>
              <a:gd name="T16" fmla="*/ 179 w 179"/>
              <a:gd name="T17" fmla="*/ 108 h 125"/>
              <a:gd name="T18" fmla="*/ 179 w 179"/>
              <a:gd name="T19" fmla="*/ 17 h 125"/>
              <a:gd name="T20" fmla="*/ 162 w 179"/>
              <a:gd name="T21" fmla="*/ 0 h 125"/>
              <a:gd name="T22" fmla="*/ 164 w 179"/>
              <a:gd name="T23" fmla="*/ 108 h 125"/>
              <a:gd name="T24" fmla="*/ 164 w 179"/>
              <a:gd name="T25" fmla="*/ 110 h 125"/>
              <a:gd name="T26" fmla="*/ 162 w 179"/>
              <a:gd name="T27" fmla="*/ 110 h 125"/>
              <a:gd name="T28" fmla="*/ 17 w 179"/>
              <a:gd name="T29" fmla="*/ 110 h 125"/>
              <a:gd name="T30" fmla="*/ 15 w 179"/>
              <a:gd name="T31" fmla="*/ 110 h 125"/>
              <a:gd name="T32" fmla="*/ 14 w 179"/>
              <a:gd name="T33" fmla="*/ 108 h 125"/>
              <a:gd name="T34" fmla="*/ 14 w 179"/>
              <a:gd name="T35" fmla="*/ 49 h 125"/>
              <a:gd name="T36" fmla="*/ 62 w 179"/>
              <a:gd name="T37" fmla="*/ 79 h 125"/>
              <a:gd name="T38" fmla="*/ 111 w 179"/>
              <a:gd name="T39" fmla="*/ 79 h 125"/>
              <a:gd name="T40" fmla="*/ 164 w 179"/>
              <a:gd name="T41" fmla="*/ 45 h 125"/>
              <a:gd name="T42" fmla="*/ 164 w 179"/>
              <a:gd name="T43" fmla="*/ 108 h 125"/>
              <a:gd name="T44" fmla="*/ 164 w 179"/>
              <a:gd name="T45" fmla="*/ 28 h 125"/>
              <a:gd name="T46" fmla="*/ 103 w 179"/>
              <a:gd name="T47" fmla="*/ 67 h 125"/>
              <a:gd name="T48" fmla="*/ 102 w 179"/>
              <a:gd name="T49" fmla="*/ 68 h 125"/>
              <a:gd name="T50" fmla="*/ 86 w 179"/>
              <a:gd name="T51" fmla="*/ 75 h 125"/>
              <a:gd name="T52" fmla="*/ 71 w 179"/>
              <a:gd name="T53" fmla="*/ 68 h 125"/>
              <a:gd name="T54" fmla="*/ 70 w 179"/>
              <a:gd name="T55" fmla="*/ 67 h 125"/>
              <a:gd name="T56" fmla="*/ 14 w 179"/>
              <a:gd name="T57" fmla="*/ 32 h 125"/>
              <a:gd name="T58" fmla="*/ 14 w 179"/>
              <a:gd name="T59" fmla="*/ 32 h 125"/>
              <a:gd name="T60" fmla="*/ 14 w 179"/>
              <a:gd name="T61" fmla="*/ 17 h 125"/>
              <a:gd name="T62" fmla="*/ 17 w 179"/>
              <a:gd name="T63" fmla="*/ 14 h 125"/>
              <a:gd name="T64" fmla="*/ 162 w 179"/>
              <a:gd name="T65" fmla="*/ 14 h 125"/>
              <a:gd name="T66" fmla="*/ 164 w 179"/>
              <a:gd name="T67" fmla="*/ 17 h 125"/>
              <a:gd name="T68" fmla="*/ 164 w 179"/>
              <a:gd name="T69" fmla="*/ 2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9" h="125">
                <a:moveTo>
                  <a:pt x="162" y="0"/>
                </a:move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12"/>
                  <a:pt x="2" y="117"/>
                  <a:pt x="5" y="120"/>
                </a:cubicBezTo>
                <a:cubicBezTo>
                  <a:pt x="8" y="123"/>
                  <a:pt x="12" y="125"/>
                  <a:pt x="17" y="125"/>
                </a:cubicBezTo>
                <a:cubicBezTo>
                  <a:pt x="162" y="125"/>
                  <a:pt x="162" y="125"/>
                  <a:pt x="162" y="125"/>
                </a:cubicBezTo>
                <a:cubicBezTo>
                  <a:pt x="166" y="125"/>
                  <a:pt x="171" y="123"/>
                  <a:pt x="174" y="120"/>
                </a:cubicBezTo>
                <a:cubicBezTo>
                  <a:pt x="177" y="117"/>
                  <a:pt x="179" y="112"/>
                  <a:pt x="179" y="108"/>
                </a:cubicBezTo>
                <a:cubicBezTo>
                  <a:pt x="179" y="17"/>
                  <a:pt x="179" y="17"/>
                  <a:pt x="179" y="17"/>
                </a:cubicBezTo>
                <a:cubicBezTo>
                  <a:pt x="179" y="8"/>
                  <a:pt x="171" y="0"/>
                  <a:pt x="162" y="0"/>
                </a:cubicBezTo>
                <a:close/>
                <a:moveTo>
                  <a:pt x="164" y="108"/>
                </a:moveTo>
                <a:cubicBezTo>
                  <a:pt x="164" y="109"/>
                  <a:pt x="164" y="109"/>
                  <a:pt x="164" y="110"/>
                </a:cubicBezTo>
                <a:cubicBezTo>
                  <a:pt x="163" y="110"/>
                  <a:pt x="163" y="110"/>
                  <a:pt x="162" y="110"/>
                </a:cubicBezTo>
                <a:cubicBezTo>
                  <a:pt x="17" y="110"/>
                  <a:pt x="17" y="110"/>
                  <a:pt x="17" y="110"/>
                </a:cubicBezTo>
                <a:cubicBezTo>
                  <a:pt x="16" y="110"/>
                  <a:pt x="15" y="110"/>
                  <a:pt x="15" y="110"/>
                </a:cubicBezTo>
                <a:cubicBezTo>
                  <a:pt x="15" y="109"/>
                  <a:pt x="14" y="109"/>
                  <a:pt x="14" y="108"/>
                </a:cubicBezTo>
                <a:cubicBezTo>
                  <a:pt x="14" y="49"/>
                  <a:pt x="14" y="49"/>
                  <a:pt x="14" y="49"/>
                </a:cubicBezTo>
                <a:cubicBezTo>
                  <a:pt x="30" y="58"/>
                  <a:pt x="62" y="79"/>
                  <a:pt x="62" y="79"/>
                </a:cubicBezTo>
                <a:cubicBezTo>
                  <a:pt x="76" y="92"/>
                  <a:pt x="97" y="92"/>
                  <a:pt x="111" y="79"/>
                </a:cubicBezTo>
                <a:cubicBezTo>
                  <a:pt x="111" y="79"/>
                  <a:pt x="147" y="56"/>
                  <a:pt x="164" y="45"/>
                </a:cubicBezTo>
                <a:lnTo>
                  <a:pt x="164" y="108"/>
                </a:lnTo>
                <a:close/>
                <a:moveTo>
                  <a:pt x="164" y="28"/>
                </a:moveTo>
                <a:cubicBezTo>
                  <a:pt x="103" y="67"/>
                  <a:pt x="103" y="67"/>
                  <a:pt x="103" y="67"/>
                </a:cubicBezTo>
                <a:cubicBezTo>
                  <a:pt x="102" y="68"/>
                  <a:pt x="102" y="68"/>
                  <a:pt x="102" y="68"/>
                </a:cubicBezTo>
                <a:cubicBezTo>
                  <a:pt x="98" y="72"/>
                  <a:pt x="92" y="75"/>
                  <a:pt x="86" y="75"/>
                </a:cubicBezTo>
                <a:cubicBezTo>
                  <a:pt x="81" y="75"/>
                  <a:pt x="75" y="72"/>
                  <a:pt x="71" y="68"/>
                </a:cubicBezTo>
                <a:cubicBezTo>
                  <a:pt x="71" y="68"/>
                  <a:pt x="70" y="68"/>
                  <a:pt x="70" y="67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32"/>
                  <a:pt x="14" y="32"/>
                  <a:pt x="14" y="32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16"/>
                  <a:pt x="16" y="14"/>
                  <a:pt x="17" y="14"/>
                </a:cubicBezTo>
                <a:cubicBezTo>
                  <a:pt x="162" y="14"/>
                  <a:pt x="162" y="14"/>
                  <a:pt x="162" y="14"/>
                </a:cubicBezTo>
                <a:cubicBezTo>
                  <a:pt x="163" y="14"/>
                  <a:pt x="164" y="16"/>
                  <a:pt x="164" y="17"/>
                </a:cubicBezTo>
                <a:lnTo>
                  <a:pt x="164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直角三角形 81">
            <a:extLst>
              <a:ext uri="{FF2B5EF4-FFF2-40B4-BE49-F238E27FC236}">
                <a16:creationId xmlns:a16="http://schemas.microsoft.com/office/drawing/2014/main" id="{F9BB7CB2-E441-466F-A6C9-E4778703B6B1}"/>
              </a:ext>
            </a:extLst>
          </p:cNvPr>
          <p:cNvSpPr/>
          <p:nvPr/>
        </p:nvSpPr>
        <p:spPr>
          <a:xfrm flipV="1">
            <a:off x="1083538" y="1227804"/>
            <a:ext cx="8307706" cy="537218"/>
          </a:xfrm>
          <a:prstGeom prst="rtTriangle">
            <a:avLst/>
          </a:prstGeom>
          <a:solidFill>
            <a:srgbClr val="FAD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A2435AA1-DD6A-4639-BE0C-D983BEBB7538}"/>
              </a:ext>
            </a:extLst>
          </p:cNvPr>
          <p:cNvSpPr txBox="1"/>
          <p:nvPr/>
        </p:nvSpPr>
        <p:spPr>
          <a:xfrm>
            <a:off x="1776366" y="128723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認知拡大期</a:t>
            </a:r>
            <a:endParaRPr kumimoji="1" lang="ja-JP" altLang="en-US" sz="1400" b="1" dirty="0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A0BB7F5D-FE42-490A-810B-37FD6715FA86}"/>
              </a:ext>
            </a:extLst>
          </p:cNvPr>
          <p:cNvSpPr/>
          <p:nvPr/>
        </p:nvSpPr>
        <p:spPr>
          <a:xfrm>
            <a:off x="2993812" y="1337021"/>
            <a:ext cx="9198188" cy="329858"/>
          </a:xfrm>
          <a:custGeom>
            <a:avLst/>
            <a:gdLst>
              <a:gd name="connsiteX0" fmla="*/ 0 w 9668656"/>
              <a:gd name="connsiteY0" fmla="*/ 502170 h 509665"/>
              <a:gd name="connsiteX1" fmla="*/ 5216577 w 9668656"/>
              <a:gd name="connsiteY1" fmla="*/ 0 h 509665"/>
              <a:gd name="connsiteX2" fmla="*/ 9668656 w 9668656"/>
              <a:gd name="connsiteY2" fmla="*/ 0 h 509665"/>
              <a:gd name="connsiteX3" fmla="*/ 9668656 w 9668656"/>
              <a:gd name="connsiteY3" fmla="*/ 509665 h 509665"/>
              <a:gd name="connsiteX4" fmla="*/ 0 w 9668656"/>
              <a:gd name="connsiteY4" fmla="*/ 502170 h 50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8656" h="509665">
                <a:moveTo>
                  <a:pt x="0" y="502170"/>
                </a:moveTo>
                <a:lnTo>
                  <a:pt x="5216577" y="0"/>
                </a:lnTo>
                <a:lnTo>
                  <a:pt x="9668656" y="0"/>
                </a:lnTo>
                <a:lnTo>
                  <a:pt x="9668656" y="509665"/>
                </a:lnTo>
                <a:lnTo>
                  <a:pt x="0" y="50217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26B6A341-47FD-4BB9-8308-4EF202CD3E99}"/>
              </a:ext>
            </a:extLst>
          </p:cNvPr>
          <p:cNvSpPr txBox="1"/>
          <p:nvPr/>
        </p:nvSpPr>
        <p:spPr>
          <a:xfrm>
            <a:off x="8386555" y="1342924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顧客関係性強化期</a:t>
            </a:r>
          </a:p>
        </p:txBody>
      </p:sp>
      <p:sp>
        <p:nvSpPr>
          <p:cNvPr id="86" name="矢印: 五方向 85">
            <a:extLst>
              <a:ext uri="{FF2B5EF4-FFF2-40B4-BE49-F238E27FC236}">
                <a16:creationId xmlns:a16="http://schemas.microsoft.com/office/drawing/2014/main" id="{C9071DC9-22D2-48B8-8FCE-566199E78F61}"/>
              </a:ext>
            </a:extLst>
          </p:cNvPr>
          <p:cNvSpPr/>
          <p:nvPr/>
        </p:nvSpPr>
        <p:spPr>
          <a:xfrm>
            <a:off x="7536772" y="1227805"/>
            <a:ext cx="4655228" cy="86568"/>
          </a:xfrm>
          <a:prstGeom prst="homePlate">
            <a:avLst/>
          </a:prstGeom>
          <a:solidFill>
            <a:srgbClr val="FAD7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4900433B-C6AF-4AC1-8E7B-9122E60A1A7E}"/>
              </a:ext>
            </a:extLst>
          </p:cNvPr>
          <p:cNvSpPr/>
          <p:nvPr/>
        </p:nvSpPr>
        <p:spPr>
          <a:xfrm>
            <a:off x="9037453" y="898499"/>
            <a:ext cx="1940118" cy="247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04</a:t>
            </a:r>
            <a:endParaRPr kumimoji="1" lang="ja-JP" altLang="en-US" dirty="0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BF785D34-5DA7-4F3F-8D12-8BDD1DA9528F}"/>
              </a:ext>
            </a:extLst>
          </p:cNvPr>
          <p:cNvSpPr/>
          <p:nvPr/>
        </p:nvSpPr>
        <p:spPr>
          <a:xfrm>
            <a:off x="11023007" y="898499"/>
            <a:ext cx="1099305" cy="2477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05</a:t>
            </a:r>
            <a:endParaRPr kumimoji="1" lang="ja-JP" altLang="en-US" dirty="0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05E130CE-6595-4BB1-A3E9-7C1D25643C2C}"/>
              </a:ext>
            </a:extLst>
          </p:cNvPr>
          <p:cNvSpPr/>
          <p:nvPr/>
        </p:nvSpPr>
        <p:spPr>
          <a:xfrm>
            <a:off x="3126087" y="5951851"/>
            <a:ext cx="142406" cy="1424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60AAE9B9-BDA9-4793-AF23-1173BD47FB52}"/>
              </a:ext>
            </a:extLst>
          </p:cNvPr>
          <p:cNvCxnSpPr/>
          <p:nvPr/>
        </p:nvCxnSpPr>
        <p:spPr>
          <a:xfrm>
            <a:off x="1103955" y="3840480"/>
            <a:ext cx="11018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300B380E-6F55-4407-8938-399E5B700179}"/>
              </a:ext>
            </a:extLst>
          </p:cNvPr>
          <p:cNvSpPr/>
          <p:nvPr/>
        </p:nvSpPr>
        <p:spPr>
          <a:xfrm>
            <a:off x="1489166" y="3772923"/>
            <a:ext cx="966902" cy="158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Lead</a:t>
            </a:r>
            <a:r>
              <a:rPr kumimoji="1" lang="ja-JP" altLang="en-US" sz="1050" dirty="0"/>
              <a:t>獲得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E50577AF-0A7E-449A-88E0-A267ED1CFFC5}"/>
              </a:ext>
            </a:extLst>
          </p:cNvPr>
          <p:cNvSpPr txBox="1"/>
          <p:nvPr/>
        </p:nvSpPr>
        <p:spPr>
          <a:xfrm>
            <a:off x="7666489" y="5870536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accent1"/>
                </a:solidFill>
              </a:rPr>
              <a:t>PDCA</a:t>
            </a:r>
            <a:endParaRPr kumimoji="1" lang="ja-JP" altLang="en-US" sz="1200" dirty="0">
              <a:solidFill>
                <a:schemeClr val="accent1"/>
              </a:solidFill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325BD742-FFB2-4F94-82D6-2700932748FB}"/>
              </a:ext>
            </a:extLst>
          </p:cNvPr>
          <p:cNvSpPr txBox="1"/>
          <p:nvPr/>
        </p:nvSpPr>
        <p:spPr>
          <a:xfrm>
            <a:off x="9695586" y="5870536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accent1"/>
                </a:solidFill>
              </a:rPr>
              <a:t>PDCA</a:t>
            </a:r>
            <a:endParaRPr kumimoji="1" lang="ja-JP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19F6D41-4339-44C2-82A4-99255D7D78E8}"/>
              </a:ext>
            </a:extLst>
          </p:cNvPr>
          <p:cNvSpPr/>
          <p:nvPr/>
        </p:nvSpPr>
        <p:spPr>
          <a:xfrm>
            <a:off x="6962400" y="4593600"/>
            <a:ext cx="252000" cy="216000"/>
          </a:xfrm>
          <a:custGeom>
            <a:avLst/>
            <a:gdLst>
              <a:gd name="connsiteX0" fmla="*/ 0 w 252000"/>
              <a:gd name="connsiteY0" fmla="*/ 0 h 216000"/>
              <a:gd name="connsiteX1" fmla="*/ 252000 w 252000"/>
              <a:gd name="connsiteY1" fmla="*/ 0 h 216000"/>
              <a:gd name="connsiteX2" fmla="*/ 252000 w 252000"/>
              <a:gd name="connsiteY2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000" h="216000">
                <a:moveTo>
                  <a:pt x="0" y="0"/>
                </a:moveTo>
                <a:lnTo>
                  <a:pt x="252000" y="0"/>
                </a:lnTo>
                <a:lnTo>
                  <a:pt x="252000" y="21600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90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007580"/>
      </a:hlink>
      <a:folHlink>
        <a:srgbClr val="916E00"/>
      </a:folHlink>
    </a:clrScheme>
    <a:fontScheme name="English　SegoeUI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brand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E61E1E"/>
      </a:hlink>
      <a:folHlink>
        <a:srgbClr val="FA9628"/>
      </a:folHlink>
    </a:clrScheme>
    <a:fontScheme name="English　SegoeUI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brand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E61E1E"/>
      </a:hlink>
      <a:folHlink>
        <a:srgbClr val="FA9628"/>
      </a:folHlink>
    </a:clrScheme>
    <a:fontScheme name="English　SegoeUI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B4AC4F53C10584E89DB63991464B581" ma:contentTypeVersion="13" ma:contentTypeDescription="新しいドキュメントを作成します。" ma:contentTypeScope="" ma:versionID="3b7f727c310757f40db3f44ac44f1472">
  <xsd:schema xmlns:xsd="http://www.w3.org/2001/XMLSchema" xmlns:xs="http://www.w3.org/2001/XMLSchema" xmlns:p="http://schemas.microsoft.com/office/2006/metadata/properties" xmlns:ns2="ba2d6ef0-1b56-4d4f-a66f-55418270e201" xmlns:ns3="ad781136-0ea7-4e58-994a-011cd9d6daa7" targetNamespace="http://schemas.microsoft.com/office/2006/metadata/properties" ma:root="true" ma:fieldsID="80482dce0c6090fc5ddb917cf29504a3" ns2:_="" ns3:_="">
    <xsd:import namespace="ba2d6ef0-1b56-4d4f-a66f-55418270e201"/>
    <xsd:import namespace="ad781136-0ea7-4e58-994a-011cd9d6da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6ef0-1b56-4d4f-a66f-55418270e2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fab819db-9521-43a8-9157-245a8835f7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81136-0ea7-4e58-994a-011cd9d6daa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edca8e-47e0-475e-bf64-a2c612428632}" ma:internalName="TaxCatchAll" ma:showField="CatchAllData" ma:web="ad781136-0ea7-4e58-994a-011cd9d6da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A2FDA0-A72D-448B-99AE-41E600B28C9C}"/>
</file>

<file path=customXml/itemProps2.xml><?xml version="1.0" encoding="utf-8"?>
<ds:datastoreItem xmlns:ds="http://schemas.openxmlformats.org/officeDocument/2006/customXml" ds:itemID="{82505EA0-8558-4272-87C4-721E1E5759D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ワイド画面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Segoe UI</vt:lpstr>
      <vt:lpstr>Office テーマ</vt:lpstr>
      <vt:lpstr>サンプル：施策ロードマップ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2018-12-18T08:50:33Z</dcterms:created>
  <dcterms:modified xsi:type="dcterms:W3CDTF">2024-01-15T06:50:51Z</dcterms:modified>
</cp:coreProperties>
</file>